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708" r:id="rId2"/>
    <p:sldMasterId id="2147483720" r:id="rId3"/>
  </p:sldMasterIdLst>
  <p:notesMasterIdLst>
    <p:notesMasterId r:id="rId20"/>
  </p:notesMasterIdLst>
  <p:handoutMasterIdLst>
    <p:handoutMasterId r:id="rId21"/>
  </p:handoutMasterIdLst>
  <p:sldIdLst>
    <p:sldId id="265" r:id="rId4"/>
    <p:sldId id="323" r:id="rId5"/>
    <p:sldId id="324" r:id="rId6"/>
    <p:sldId id="325" r:id="rId7"/>
    <p:sldId id="326" r:id="rId8"/>
    <p:sldId id="334" r:id="rId9"/>
    <p:sldId id="335" r:id="rId10"/>
    <p:sldId id="336" r:id="rId11"/>
    <p:sldId id="338" r:id="rId12"/>
    <p:sldId id="339" r:id="rId13"/>
    <p:sldId id="344" r:id="rId14"/>
    <p:sldId id="341" r:id="rId15"/>
    <p:sldId id="342" r:id="rId16"/>
    <p:sldId id="345" r:id="rId17"/>
    <p:sldId id="346" r:id="rId18"/>
    <p:sldId id="347" r:id="rId19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CC66"/>
    <a:srgbClr val="FFFF99"/>
    <a:srgbClr val="FF505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1" autoAdjust="0"/>
    <p:restoredTop sz="97906" autoAdjust="0"/>
  </p:normalViewPr>
  <p:slideViewPr>
    <p:cSldViewPr>
      <p:cViewPr varScale="1">
        <p:scale>
          <a:sx n="89" d="100"/>
          <a:sy n="89" d="100"/>
        </p:scale>
        <p:origin x="7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r"/>
            <a:endParaRPr lang="en-GB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57A4-42A0-427D-9523-77D7104E26C8}" type="datetimeFigureOut">
              <a:rPr lang="en-GB" smtClean="0"/>
              <a:t>05/07/2018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endParaRPr lang="en-GB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14B5-1BB7-4D1B-8FF2-0939F0EBC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600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t>5.7.2018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3843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10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41508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11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48985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12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0265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13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30024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A02C4-E53C-4015-AC71-D59C383C9C9F}" type="slidenum">
              <a:rPr lang="sr-Latn-RS" smtClean="0">
                <a:solidFill>
                  <a:prstClr val="black"/>
                </a:solidFill>
              </a:rPr>
              <a:pPr/>
              <a:t>14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3149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A02C4-E53C-4015-AC71-D59C383C9C9F}" type="slidenum">
              <a:rPr lang="sr-Latn-RS" smtClean="0">
                <a:solidFill>
                  <a:prstClr val="black"/>
                </a:solidFill>
              </a:rPr>
              <a:pPr/>
              <a:t>15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418217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A02C4-E53C-4015-AC71-D59C383C9C9F}" type="slidenum">
              <a:rPr lang="sr-Latn-RS" smtClean="0">
                <a:solidFill>
                  <a:prstClr val="black"/>
                </a:solidFill>
              </a:rPr>
              <a:pPr/>
              <a:t>16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82287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2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3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4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5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6</a:t>
            </a:fld>
            <a:endParaRPr lang="sr-Latn-R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2526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7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42015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8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33394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9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3933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DCB92-4714-453F-803B-D9A77447211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51D0-DD42-4A91-BB03-8CD191A23BA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5430-00CE-4038-AF12-69480712597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B688B-6EAF-42E7-A5F2-AF0808816CD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5458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DE1BE-9FE9-4872-93D3-E04B6ADED7C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3056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42C71-6662-4D44-B698-2520FD64129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5171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3048B-107F-4EE6-AC98-83E88DA129F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87633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AB5A2-354A-42FF-8E1A-6224DB42750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7240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31632-1065-4669-ACC7-A7963D87197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67700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DDE89-0A3C-4EE1-BF51-A945720B87A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98133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ABA4C-B6D6-47C3-9E52-EF461CF5A77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6093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E6A56-D147-4CCF-A3F4-91F9EFB25EE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6C60-9C22-4636-9E2E-DC0B3589C4B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06771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0B5DD-9072-487B-8732-7F5694C9EF5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7087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4B59-0B8C-4CB4-8207-F5609B64F9C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62111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860F-F347-44AF-9294-C6C9B4EADDE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864029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BB33-9F05-4FB7-8692-433BE584FCB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070136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022A-5492-45E8-8526-2BD516F7626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6471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CF72-630F-4301-A674-E590083293F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02615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CBE6-FC66-48B9-A5D2-D8AC8129C5B2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03478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B3FB-F964-4FDA-974C-B1836BC016C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562193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1FB6-C64B-40C5-B78D-0EC3D7D2466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04625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A374-18A3-46E5-B8EC-C8685CCCDAD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9848-7F4F-415F-A111-1EF375A7E11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11356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28BE-FA95-4A9C-A78D-70DCD907B66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595219"/>
      </p:ext>
    </p:extLst>
  </p:cSld>
  <p:clrMapOvr>
    <a:masterClrMapping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47AA-C87B-4C67-861E-101134C2D3C2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804567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BEB0-306B-4E55-9912-CD904865D7B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328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04268-5946-4301-B890-B2D45C3A070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C381B-4233-4245-B70C-9FA4A2A6262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807E5-4340-4F62-B7F7-264571E46DC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E6F3C-C0C7-4CF4-BCAA-9BF2809F096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80C2-57A0-437D-9496-0E46CB9785E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51571-A19B-4EB2-8D71-05DD84C3DDA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C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673104-F27F-44EF-9BD7-3DC0DF7540B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0" i="0" u="none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JS SlideHeader"/>
          <p:cNvSpPr txBox="1"/>
          <p:nvPr userDrawn="1"/>
        </p:nvSpPr>
        <p:spPr>
          <a:xfrm>
            <a:off x="914400" y="63500"/>
            <a:ext cx="7315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endParaRPr lang="sr-Latn-RS" sz="1000" b="0" i="0" u="none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C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EE625F-E56E-44A0-86A5-694ED012012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0" i="0" u="none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JS SlideHeader"/>
          <p:cNvSpPr txBox="1"/>
          <p:nvPr userDrawn="1"/>
        </p:nvSpPr>
        <p:spPr>
          <a:xfrm>
            <a:off x="914400" y="63500"/>
            <a:ext cx="7315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endParaRPr lang="sr-Latn-RS" sz="1000" b="0" i="0" u="none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965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5C731-92D9-4699-ABE7-FA08CE1120D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5.7.2018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JS SlideHeader"/>
          <p:cNvSpPr txBox="1"/>
          <p:nvPr userDrawn="1"/>
        </p:nvSpPr>
        <p:spPr>
          <a:xfrm>
            <a:off x="914400" y="63500"/>
            <a:ext cx="7315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endParaRPr lang="sr-Latn-RS" sz="1000" b="0" i="0" u="none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206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9" y="2565405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dirty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90" y="476250"/>
            <a:ext cx="8969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63"/>
            <a:ext cx="6048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Republic of Serbia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Fiscal Council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26 June 2018</a:t>
            </a: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51520" y="2877904"/>
            <a:ext cx="878497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Investments in environmental protection: 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and fiscal priority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9079"/>
            <a:ext cx="9108504" cy="523949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waste sector requires an investment of about 1.5 bn Euros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650276"/>
            <a:ext cx="8856984" cy="607119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majority of this investment (about 1 bn Euros) pertains to the municipal waste management system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most urgent task is closing of about 160 non-engineered and overcrowded landfills (harmful leachate, fires)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Construction of about 20 additional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regional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waste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with waste treatment installations - plans have been around for more than a decade (about 650 m Euros)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It is estimated that the resolution of historic waste and removal of the “wild landfills” will cost about 300 m Euros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Huge quantities of waste have been left behind many closed state- and socially-owned enterprises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Zorka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Šabac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Viskoza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Loznica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Lateks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Čačak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...) 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government is obliged to resolve the issue of the accumulated historic waste of the state-owned enterprises prior to privatization (e.g.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Azotara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manage mining waste and special waste streams (batteries, car batteries, electrical devices), about 200 m Euros are needed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By far the greatest problem is the tailing pits of 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RTB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which comprise about 1 bn tons of tailings</a:t>
            </a:r>
          </a:p>
          <a:p>
            <a:pPr marL="266700" lvl="1" indent="0" algn="just" eaLnBrk="1" hangingPunct="1">
              <a:spcBef>
                <a:spcPts val="700"/>
              </a:spcBef>
              <a:spcAft>
                <a:spcPts val="6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80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9079"/>
            <a:ext cx="9108504" cy="523949"/>
          </a:xfrm>
        </p:spPr>
        <p:txBody>
          <a:bodyPr/>
          <a:lstStyle/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Air quality protection is a particularly complex task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650276"/>
            <a:ext cx="8856984" cy="6071199"/>
          </a:xfrm>
        </p:spPr>
        <p:txBody>
          <a:bodyPr/>
          <a:lstStyle/>
          <a:p>
            <a:pPr lvl="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Excessively polluted air represents a major health risk in many larger cities, endangering at least 2.5 million people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Air quality is officially poor in Belgrade, 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Pančevo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Kragujevac, 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Valjevo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Užice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Subotica and Sremska 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Mitrovica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and there are indications for other cities, too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Serbia holds the CEE record in emissions of all pollutants in the air (per capita)</a:t>
            </a:r>
          </a:p>
          <a:p>
            <a:pPr lvl="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Sectors of energy, industry and traffic have the key impact on the poor air quality - both public and state-owned enterprises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EPS is the largest polluter - partly because of heavy reliance on coal in the production of electricity, partly due to insufficient investments into air protection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significant cause of pollution in local communities is the heating plants, which use coal and mazut (Kragujevac, Bor...) and an underdeveloped heat network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 the list of the largest polluters we also see state-owned enterprises which, as a rule, fail to invest sufficiently: 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RTB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Azotara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MSK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Petrohemija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larger cities, air pollution is also exacerbated by the city transportation companies with their aging vehicle fleet, most of all the 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GSP</a:t>
            </a:r>
            <a:endParaRPr lang="en-U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1" indent="0" algn="just" eaLnBrk="1" hangingPunct="1">
              <a:spcBef>
                <a:spcPts val="700"/>
              </a:spcBef>
              <a:spcAft>
                <a:spcPts val="6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116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08504" cy="523949"/>
          </a:xfrm>
        </p:spPr>
        <p:txBody>
          <a:bodyPr/>
          <a:lstStyle/>
          <a:p>
            <a:pPr eaLnBrk="1" hangingPunct="1"/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Air quality protection requires an investment of about 2.3 bn Euros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6093296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EPS will have to invest about 650 m Euros in the next 10 years - twice as much as it has been investing recently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question is whether EPS is capable of making these investments as its key performance issues have not been resolved (high wage bill, low tariff, losses through the network etc.)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build a cleaner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district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heating system, it will take about 550 m Euros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About 330 m Euros to switch to gas, biomass or municipal waste and another 220 m Euros for renewal and expansion of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heating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network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This is also directly linked to the completion of gasification in Serbia, which is in the competence of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Srbijagas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and the budget - about 1 bn Euros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modernize the vehicle fleet of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GSP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the City of Belgrade will have to invest about 100 m Euros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It is necessary to link this to a cut in subsidies to this company (increase fare collection, revise the system of privileged fares, downsizing...)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Costs of investments of the state-owned enterprises would have to be avoided - privatization or bankruptcy for those who do not perform well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1" indent="0" algn="just" eaLnBrk="1" hangingPunct="1">
              <a:spcBef>
                <a:spcPts val="700"/>
              </a:spcBef>
              <a:spcAft>
                <a:spcPts val="6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85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9079"/>
            <a:ext cx="9108504" cy="745625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Environmental investments spur economic growth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901229"/>
            <a:ext cx="8856984" cy="5956771"/>
          </a:xfrm>
        </p:spPr>
        <p:txBody>
          <a:bodyPr/>
          <a:lstStyle/>
          <a:p>
            <a:pPr algn="just" eaLnBrk="1" hangingPunct="1">
              <a:spcBef>
                <a:spcPts val="800"/>
              </a:spcBef>
              <a:spcAft>
                <a:spcPts val="7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Increase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public investments improves the structure of budget expenditures and has a positive effect on growth in the short term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Increased investments in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environmental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protection of 1.3% of GDP could accelerate Serbia's economic growth by at least 0.5% in the short-term</a:t>
            </a:r>
          </a:p>
          <a:p>
            <a:pPr algn="just" eaLnBrk="1" hangingPunct="1">
              <a:spcBef>
                <a:spcPts val="800"/>
              </a:spcBef>
              <a:spcAft>
                <a:spcPts val="7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Investments into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environmental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protection across the country encourage even regional development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needs are quite uniformly distributed by regions (20 regional landfills, 350 wastewater treatment plants throughout the country...)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Investments into water supply and sewers network would be somewhat higher in the less developed parts of the country</a:t>
            </a:r>
          </a:p>
          <a:p>
            <a:pPr algn="just" eaLnBrk="1" hangingPunct="1">
              <a:spcBef>
                <a:spcPts val="800"/>
              </a:spcBef>
              <a:spcAft>
                <a:spcPts val="7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Investments in infrastructure are important for the improvement of the business climate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Developed water supply, sewers and other infrastructure lead to an increase in private investments and a faster economic growth in the long-term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1" indent="0" algn="just" eaLnBrk="1" hangingPunct="1">
              <a:spcBef>
                <a:spcPts val="700"/>
              </a:spcBef>
              <a:spcAft>
                <a:spcPts val="6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666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125760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Systemic measures for the necessary changes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5184576"/>
          </a:xfrm>
        </p:spPr>
        <p:txBody>
          <a:bodyPr>
            <a:normAutofit fontScale="92500" lnSpcReduction="20000"/>
          </a:bodyPr>
          <a:lstStyle/>
          <a:p>
            <a:pPr marL="628650" indent="-446088">
              <a:buNone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Strategies</a:t>
            </a:r>
          </a:p>
          <a:p>
            <a:pPr marL="628650" lvl="1" indent="-446088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Adoption of air quality and climate change strategies</a:t>
            </a:r>
          </a:p>
          <a:p>
            <a:pPr marL="628650" lvl="1" indent="-446088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the existing strategy: the umbrella strategy and waste and water strategies</a:t>
            </a:r>
          </a:p>
          <a:p>
            <a:pPr marL="628650" lvl="1" indent="-446088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the funds and concrete steps </a:t>
            </a:r>
          </a:p>
          <a:p>
            <a:pPr marL="628650" lvl="1" indent="-446088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0" indent="-446088">
              <a:buNone/>
            </a:pPr>
            <a:r>
              <a:rPr lang="en-US" sz="3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Greater competencies of the Ministry of Environment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the water management sector in Environment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the Ministry partial control and monitoring over the local and public utility companies (especially over their plans for municipal infrastructure construction)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416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5904656"/>
          </a:xfrm>
        </p:spPr>
        <p:txBody>
          <a:bodyPr>
            <a:normAutofit/>
          </a:bodyPr>
          <a:lstStyle/>
          <a:p>
            <a:pPr marL="628650" indent="-446088">
              <a:buNone/>
            </a:pPr>
            <a:r>
              <a:rPr lang="en-US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Greater and more focused </a:t>
            </a:r>
            <a:r>
              <a:rPr lang="en-US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</a:t>
            </a:r>
            <a:r>
              <a:rPr lang="en-US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protection funds</a:t>
            </a:r>
          </a:p>
          <a:p>
            <a:pPr marL="628650" lvl="1" indent="-446088">
              <a:lnSpc>
                <a:spcPct val="8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Funds from taxes, about 100 m per year, for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</a:p>
          <a:p>
            <a:pPr marL="628650" lvl="1" indent="-446088">
              <a:lnSpc>
                <a:spcPct val="8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Funds could be used for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project- technical documentation or co-financing local projects</a:t>
            </a:r>
          </a:p>
          <a:p>
            <a:pPr marL="628650" lvl="1" indent="-446088">
              <a:lnSpc>
                <a:spcPct val="80000"/>
              </a:lnSpc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446088">
              <a:buNone/>
            </a:pP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governments and public utility companies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capable of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investing</a:t>
            </a:r>
            <a:endParaRPr lang="en-US" sz="3500" strike="sngStrike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1" indent="-446088">
              <a:lnSpc>
                <a:spcPct val="8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Consolidate budgets (control of current expenditures, decrease of subsidies, better collection of revenues)</a:t>
            </a:r>
          </a:p>
          <a:p>
            <a:pPr marL="628650" lvl="1" indent="-446088">
              <a:lnSpc>
                <a:spcPct val="8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Restructuring of public utility companies (downsizing, increasing revenue collection, increase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tariffs)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72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5976664"/>
          </a:xfrm>
        </p:spPr>
        <p:txBody>
          <a:bodyPr>
            <a:normAutofit/>
          </a:bodyPr>
          <a:lstStyle/>
          <a:p>
            <a:pPr marL="628650" indent="-446088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Better coordination</a:t>
            </a:r>
          </a:p>
          <a:p>
            <a:pPr marL="628650" lvl="1" indent="-446088">
              <a:lnSpc>
                <a:spcPct val="7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Largest operative responsibilities have been entrusted to the local level and communal enterprises which, at the same time, have the lowest capacities </a:t>
            </a:r>
          </a:p>
          <a:p>
            <a:pPr marL="628650" lvl="1" indent="-446088">
              <a:lnSpc>
                <a:spcPct val="7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a functional coordination between the different ministries, public and state-owned enterprises and local governments</a:t>
            </a:r>
          </a:p>
          <a:p>
            <a:pPr marL="628650" lvl="1" indent="-446088">
              <a:lnSpc>
                <a:spcPct val="60000"/>
              </a:lnSpc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0" indent="-446088"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Staff</a:t>
            </a:r>
          </a:p>
          <a:p>
            <a:pPr marL="628650" lvl="1" indent="-446088">
              <a:lnSpc>
                <a:spcPct val="7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 conduct a thorough analysis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needed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environmental sector, including a review of the situation per the level of government (including public utility companies) and per type of work</a:t>
            </a:r>
          </a:p>
          <a:p>
            <a:pPr marL="628650" lvl="1" indent="-446088">
              <a:lnSpc>
                <a:spcPct val="60000"/>
              </a:lnSpc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446088">
              <a:lnSpc>
                <a:spcPct val="60000"/>
              </a:lnSpc>
              <a:buNone/>
            </a:pP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Supervision (monitoring)</a:t>
            </a:r>
          </a:p>
          <a:p>
            <a:pPr marL="628650" lvl="1" indent="-446088">
              <a:lnSpc>
                <a:spcPct val="6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 system of information and indicators, from local governments to the national level</a:t>
            </a:r>
          </a:p>
          <a:p>
            <a:pPr marL="457200" lvl="1" indent="0">
              <a:lnSpc>
                <a:spcPct val="60000"/>
              </a:lnSpc>
              <a:buNone/>
            </a:pP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7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25127" y="9695"/>
            <a:ext cx="8893745" cy="620688"/>
          </a:xfrm>
        </p:spPr>
        <p:txBody>
          <a:bodyPr/>
          <a:lstStyle/>
          <a:p>
            <a:pPr eaLnBrk="1" hangingPunct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General assessment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8279" y="620688"/>
            <a:ext cx="8927439" cy="5884763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700"/>
              </a:spcAft>
              <a:defRPr/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Public finance is now sailing “calmer seas” - in 2019,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fiscal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resolving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challenges the country faces will open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In 2018, the budget is structurally balanced; in the upcoming years, there will be additional </a:t>
            </a:r>
            <a:r>
              <a:rPr lang="sr-Latn-RS" sz="1800" dirty="0" err="1" smtClean="0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en-GB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from economic growth, public debt decrease, decrease in the payment of guarantees...</a:t>
            </a:r>
          </a:p>
          <a:p>
            <a:pPr algn="just" eaLnBrk="1" hangingPunct="1">
              <a:spcBef>
                <a:spcPts val="600"/>
              </a:spcBef>
              <a:spcAft>
                <a:spcPts val="700"/>
              </a:spcAft>
              <a:defRPr/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One of the burning issues in Serbia is the lack of investment in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environmental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protection and communal infrastructure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Serbia is currently among the most polluted countries in Europe, putting the health of the population at risk, decreasing the quality of life and stunting economic growth.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To resolve the inflated problems, enormous investments of about 8.5 bn Euros in the upcoming 10-15 years are needed </a:t>
            </a:r>
          </a:p>
          <a:p>
            <a:pPr marL="342900" lvl="1" indent="-342900" algn="just" eaLnBrk="1" hangingPunct="1">
              <a:spcBef>
                <a:spcPts val="6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The 2019 budget is an ideal chance for a decisive U-turn - the fiscal space should not be used for populist measures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These investments will have to be made, sooner or later (obligations towards the EU)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If we postpone, we risk implementing them in less favourable circumstances and EU also imposes penalties for delays</a:t>
            </a:r>
          </a:p>
          <a:p>
            <a:pPr marL="400050" lvl="2" indent="0" algn="just" eaLnBrk="1" hangingPunct="1">
              <a:spcBef>
                <a:spcPts val="500"/>
              </a:spcBef>
              <a:spcAft>
                <a:spcPts val="500"/>
              </a:spcAft>
              <a:buNone/>
              <a:defRPr/>
            </a:pPr>
            <a:endParaRPr lang="en-GB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3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52916"/>
            <a:ext cx="8928992" cy="576064"/>
          </a:xfrm>
        </p:spPr>
        <p:txBody>
          <a:bodyPr/>
          <a:lstStyle/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Space for public investments in 2019: about 1% of GDP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6100787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Fiscal consolidation in the period of 2015-2017 allowed for the public debt crisis to be avoided and some of the budget imbalances to be resolved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From the 2014 deficit of 2.2 bn Euros, we arrived to a balanced budget, while the public debt decreased from 75% of GDP to about 60% of GDP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Expenditures for salaries and pensions were finally decreased to the level sustainable in the long-term, i.e. 8% and 11% of GDP - and they need to be locked at that level</a:t>
            </a:r>
          </a:p>
          <a:p>
            <a:pPr lvl="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hard-won fiscal stability can be preserved with an additional growth of public spending in 2019 by about 1% of GDP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Due to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decrease of debt,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interest expenditures drop; payment of guaranteed debt decreases, economic recovery generates higher revenue</a:t>
            </a:r>
          </a:p>
          <a:p>
            <a:pPr lvl="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gives Government a chance to correct the remaining budget imbalances - primarily the lack of public investments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We are chronically lagging behind CEE countries (about 3% of GDP compared to over 4% of GDP) - mostly due to inadequate environmental investments</a:t>
            </a:r>
          </a:p>
          <a:p>
            <a:pPr marL="266700" lvl="1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84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most critical investments are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environmental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protection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976664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Serbia's devastating lag in this field calls for a strong increase in investments - by about 500 m Euros per year (1.3% of GDP)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This is approximately equal to the annual investments in agriculture or a third of the budget of the Ministry of Education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But it is necessary: at the moment we invest only 0.7% of GDP while CEE average is about 2% of GDP</a:t>
            </a:r>
          </a:p>
          <a:p>
            <a:pPr lvl="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entire fiscal space available in 2019 is not enough, local governments need to take part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prerequirement for their involvement is the consolidation of local budgets and reform of local public enterprises (cleaning, water supply, sewers, heating...)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Reducing subsidies for non-performing PUCs by about 100 m Euros (0.3% of GDP) provides the necessary funds for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environmental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protection</a:t>
            </a:r>
          </a:p>
          <a:p>
            <a:pPr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Public and state-owned enterprises would also have to invest far more in 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environmental 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protection - for which they need to be reformed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EPS alone will have to invest about 1 bn Euros in the next decade, which will be difficult if they keep postponing reforms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21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26325"/>
            <a:ext cx="9108504" cy="523949"/>
          </a:xfrm>
        </p:spPr>
        <p:txBody>
          <a:bodyPr/>
          <a:lstStyle/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Mistakes from the past must not be repeated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650275"/>
            <a:ext cx="8856984" cy="607119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Serbia has already missed one good opportunity to resolve enormous infrastructural problems 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After the completion of the IMF arrangement in 2006, the budget also had a surplus and the Government had, at its disposal, the funds from the sale of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Mobtel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(1.5 bn Euros)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Plans and projects were in place, e.g. for closing the non-engineered landfills and opening regional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as far back as 2003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need for environmental investment was known back at the time, but the priorities were obviously different 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funds were used for a non-sustainable increase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salaries and pensions and the National Investment Plan -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led to the budget collapse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similar mistake should be avoided as the problems have gotten worse and their resolution more expensive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Populist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use of fiscal space, which is not very likely to appear again in the upcoming years, could once again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lead to the budget collapse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And the necessary environmental investments would require far greater sacrifices (increase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tax, salary and pension freeze?)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0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9079"/>
            <a:ext cx="9108504" cy="523949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state 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environmental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protection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sectors is alarming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633401"/>
            <a:ext cx="8856984" cy="6071199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Due to several decades of insufficient environmental investments, Serbia is among the most polluted countries in Europe 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Drinking water is of poor quality, sewers network is underdeveloped, municipal wastewater is, for the most part, discharged directly into rivers 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Waste is generally disposed of without treatment to non-engineered 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illegal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landfills (over 3,500), hazardous waste often ends up in unsafe locations.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At least a third of the population is exposed to polluted air, which is estimated to cause at least 10,000 premature deaths per year.</a:t>
            </a: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devastating state of environment has been noted by the EU as well - this is one of the chapters with the lowest level of compliance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Improvement of the legislative framework is not accompanied by improvements “in the field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Key problems have been recognized in numerous Government’s strategies, but little has been done to resolve them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renewed establishment of the Ministry for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Environmental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Protection could be a sign that the Government is more prepared to tackle the problems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4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9079"/>
            <a:ext cx="9108504" cy="523949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Infrastructural problems are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largest 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water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sector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650276"/>
            <a:ext cx="8856984" cy="6071199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Serbia, there is practically no infrastructure in place to protect water from pollution - less than 10% of municipal wastewater is treated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Largest cities (Belgrade and Novi Sad) discharge their municipal wastewater directly into the Danube and Sava - which is unacceptable in Europe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CEE countries, on average, treat 70% of municipal wastewater, while the largest cities treat between 60% (Bucharest) and 95% (Budapest)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part of the problem lies in the underdeveloped sewers network - only 55% of the population are connected to it (CEE average is 84%)</a:t>
            </a: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Inherited water supply network from the second half of the 20th century is poorly maintained, causing many problems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Drinking water is of inadequate quality in over 40% of the public water supply systems, in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rural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areas over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60%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Due to neglect of the network and old pipes, 35% of drinking water leaks out of the system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(benchmark for too high leakages is over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%)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We are not lagging behind in access to public water supply (85% of the population), but even this is an issue in some parts of the country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Nišava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region only 50%,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Toplica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region 62%)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925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240755"/>
            <a:ext cx="9108504" cy="523949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Improving the water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sector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most expensive - about 6 bn Euros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1030209"/>
            <a:ext cx="8856984" cy="6071199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most expensive individual project in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environmental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protection is investments into the sewers network - about 2.5 bn Euros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 extend the existing network by about 70% (over 10,000 km) it will take about 2.3 bn Euros and to revitalize the problematic parts, another 250 million</a:t>
            </a: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About 350 municipal wastewater treatment plants are missing - estimated value 1.3 bn Euros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Large cities are the priority: Belgrade, Novi Sad,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Niš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and Kragujevac (that would encompass 42% of the total amount of municipal wastewater)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 additional 500 m Euros are needed for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of project documentation, which needs to be started on as soon as possible (already in 2018)</a:t>
            </a: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About 1.5 m Euros are needed to improve the water supply system and ensure better quality of drinking water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greatest expenditure is the rehabilitation and expansion of the water supply network (800 m Euros), construction of drinking water production facilities require about 600 m Euros and about 100 m need to be invested into new and existing water sources</a:t>
            </a:r>
          </a:p>
          <a:p>
            <a:pPr marL="266700" lvl="1" indent="0" algn="just" eaLnBrk="1" hangingPunct="1">
              <a:spcBef>
                <a:spcPts val="700"/>
              </a:spcBef>
              <a:spcAft>
                <a:spcPts val="6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02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9079"/>
            <a:ext cx="9108504" cy="523949"/>
          </a:xfrm>
        </p:spPr>
        <p:txBody>
          <a:bodyPr/>
          <a:lstStyle/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Poor waste management is the most visible problem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650276"/>
            <a:ext cx="8856984" cy="607119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Serbia, only 80% of municipal waste is collected in an organized manner; CEE average is 95%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remainder ends up on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illegal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landfills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near settlements and often near water sources - great risk for human health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non-engineered (unsanitary)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official landfills are not much safer either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and that is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70% of the municipal waste is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disposed of.</a:t>
            </a:r>
            <a:endParaRPr lang="en-US" sz="1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Treatment of municipal waste (recycling, controlled incineration or composting) is not developed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Due to strict EU requirements, about 50% of municipal waste is already treated in CEE, while at EU level that number is 75%; Sweden, Denmark and Belgium treat almost all their waste  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 Serbia, almost all waste is disposed of at landfills as the waste-to-energy installations or composting installations do not exist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Industrial waste streams are insufficiently controlled, which is why hazardous waste often ends up in unsafe locations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special problem is the accumulated historic waste of former state-owned and socially-owned enterprises, estimated at over 100,000 tons</a:t>
            </a:r>
          </a:p>
          <a:p>
            <a:pPr marL="266700" lvl="1" indent="0" algn="just" eaLnBrk="1" hangingPunct="1">
              <a:spcBef>
                <a:spcPts val="700"/>
              </a:spcBef>
              <a:spcAft>
                <a:spcPts val="6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2632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4105</TotalTime>
  <Words>2616</Words>
  <Application>Microsoft Office PowerPoint</Application>
  <PresentationFormat>On-screen Show (4:3)</PresentationFormat>
  <Paragraphs>176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2_Office Theme</vt:lpstr>
      <vt:lpstr>4_Office Theme</vt:lpstr>
      <vt:lpstr>Office Theme</vt:lpstr>
      <vt:lpstr>PowerPoint Presentation</vt:lpstr>
      <vt:lpstr>General assessment</vt:lpstr>
      <vt:lpstr>Space for public investments in 2019: about 1% of GDP</vt:lpstr>
      <vt:lpstr>The most critical investments are in environmental protection</vt:lpstr>
      <vt:lpstr>Mistakes from the past must not be repeated</vt:lpstr>
      <vt:lpstr>The state of environmental protection in all sectors is alarming</vt:lpstr>
      <vt:lpstr>Infrastructural problems are the largest in the water sector</vt:lpstr>
      <vt:lpstr>Improving the water sector is the most expensive - about 6 bn Euros</vt:lpstr>
      <vt:lpstr>Poor waste management is the most visible problem</vt:lpstr>
      <vt:lpstr>The waste sector requires an investment of about 1.5 bn Euros</vt:lpstr>
      <vt:lpstr>Air quality protection is a particularly complex task</vt:lpstr>
      <vt:lpstr>Air quality protection requires an investment of about 2.3 bn Euros</vt:lpstr>
      <vt:lpstr>Environmental investments spur economic growth</vt:lpstr>
      <vt:lpstr>Systemic measures for the necessary changes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keywords>[SEC=JAVNO]</cp:keywords>
  <cp:lastModifiedBy>Dragana Petkovic</cp:lastModifiedBy>
  <cp:revision>387</cp:revision>
  <cp:lastPrinted>2018-06-26T08:32:08Z</cp:lastPrinted>
  <dcterms:created xsi:type="dcterms:W3CDTF">2014-10-24T08:04:53Z</dcterms:created>
  <dcterms:modified xsi:type="dcterms:W3CDTF">2018-07-05T12:56:40Z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Footer">
    <vt:lpwstr>ЈАВНО</vt:lpwstr>
  </property>
  <property fmtid="{D5CDD505-2E9C-101B-9397-08002B2CF9AE}" pid="3" name="PM_Caveats_Count">
    <vt:lpwstr>0</vt:lpwstr>
  </property>
  <property fmtid="{D5CDD505-2E9C-101B-9397-08002B2CF9AE}" pid="4" name="PM_Originator_Hash_SHA1">
    <vt:lpwstr>A89A1B26377D72E0E7D44D00B07E0B4D842EED0D</vt:lpwstr>
  </property>
  <property fmtid="{D5CDD505-2E9C-101B-9397-08002B2CF9AE}" pid="5" name="PM_SecurityClassification">
    <vt:lpwstr>JAVNO</vt:lpwstr>
  </property>
  <property fmtid="{D5CDD505-2E9C-101B-9397-08002B2CF9AE}" pid="6" name="PM_DisplayValueSecClassificationWithQualifier">
    <vt:lpwstr>ЈАВНО</vt:lpwstr>
  </property>
  <property fmtid="{D5CDD505-2E9C-101B-9397-08002B2CF9AE}" pid="7" name="PM_Qualifier">
    <vt:lpwstr/>
  </property>
  <property fmtid="{D5CDD505-2E9C-101B-9397-08002B2CF9AE}" pid="8" name="PM_Hash_SHA1">
    <vt:lpwstr>687FACEFEDF8CDD88C647338E1C127F71BEDA7F4</vt:lpwstr>
  </property>
  <property fmtid="{D5CDD505-2E9C-101B-9397-08002B2CF9AE}" pid="9" name="PM_ProtectiveMarkingImage_Header">
    <vt:lpwstr>C:\Program Files\Common Files\janusNET Shared\janusSEAL\Images\DocumentSlashBlue.png</vt:lpwstr>
  </property>
  <property fmtid="{D5CDD505-2E9C-101B-9397-08002B2CF9AE}" pid="10" name="PM_InsertionValue">
    <vt:lpwstr>JAVNO</vt:lpwstr>
  </property>
  <property fmtid="{D5CDD505-2E9C-101B-9397-08002B2CF9AE}" pid="11" name="PM_ProtectiveMarkingValue_Header">
    <vt:lpwstr>ЈАВНО</vt:lpwstr>
  </property>
  <property fmtid="{D5CDD505-2E9C-101B-9397-08002B2CF9AE}" pid="12" name="PM_ProtectiveMarkingImage_Footer">
    <vt:lpwstr>C:\Program Files\Common Files\janusNET Shared\janusSEAL\Images\DocumentSlashBlue.png</vt:lpwstr>
  </property>
  <property fmtid="{D5CDD505-2E9C-101B-9397-08002B2CF9AE}" pid="13" name="PM_Namespace">
    <vt:lpwstr>NBS</vt:lpwstr>
  </property>
  <property fmtid="{D5CDD505-2E9C-101B-9397-08002B2CF9AE}" pid="14" name="PM_Version">
    <vt:lpwstr>v2</vt:lpwstr>
  </property>
  <property fmtid="{D5CDD505-2E9C-101B-9397-08002B2CF9AE}" pid="15" name="PM_Originating_FileId">
    <vt:lpwstr>CBE0825127024497AA90BF9EED48324F</vt:lpwstr>
  </property>
  <property fmtid="{D5CDD505-2E9C-101B-9397-08002B2CF9AE}" pid="16" name="PM_OriginationTimeStamp">
    <vt:lpwstr>2018-07-04T14:03:02Z</vt:lpwstr>
  </property>
  <property fmtid="{D5CDD505-2E9C-101B-9397-08002B2CF9AE}" pid="17" name="PM_Hash_Version">
    <vt:lpwstr>2016.1</vt:lpwstr>
  </property>
  <property fmtid="{D5CDD505-2E9C-101B-9397-08002B2CF9AE}" pid="18" name="PM_Hash_Salt_Prev">
    <vt:lpwstr>6B6B831E808FA7F0952C95DFDEACB905</vt:lpwstr>
  </property>
  <property fmtid="{D5CDD505-2E9C-101B-9397-08002B2CF9AE}" pid="19" name="PM_Hash_Salt">
    <vt:lpwstr>6B6B831E808FA7F0952C95DFDEACB905</vt:lpwstr>
  </property>
  <property fmtid="{D5CDD505-2E9C-101B-9397-08002B2CF9AE}" pid="20" name="PM_PrintOutPlacement_PPT">
    <vt:lpwstr/>
  </property>
</Properties>
</file>